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1134" r:id="rId3"/>
    <p:sldId id="1133" r:id="rId4"/>
    <p:sldId id="1130" r:id="rId5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9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6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SP-241670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 smtClean="0">
                <a:solidFill>
                  <a:schemeClr val="tx1"/>
                </a:solidFill>
              </a:rPr>
              <a:t>TU capacity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following two slides were </a:t>
            </a:r>
            <a:r>
              <a:rPr lang="en-US" sz="2800" b="1" dirty="0" smtClean="0"/>
              <a:t>endorsed</a:t>
            </a:r>
            <a:r>
              <a:rPr lang="en-US" sz="2800" dirty="0" smtClean="0"/>
              <a:t> in </a:t>
            </a:r>
            <a:r>
              <a:rPr lang="en-US" sz="2800" b="1" dirty="0" smtClean="0"/>
              <a:t>S2-2412755</a:t>
            </a:r>
            <a:r>
              <a:rPr lang="en-US" sz="2800" dirty="0" smtClean="0"/>
              <a:t> during SA2#166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0236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Summary of TU plan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272812"/>
              </p:ext>
            </p:extLst>
          </p:nvPr>
        </p:nvGraphicFramePr>
        <p:xfrm>
          <a:off x="783767" y="1374118"/>
          <a:ext cx="10541729" cy="4543357"/>
        </p:xfrm>
        <a:graphic>
          <a:graphicData uri="http://schemas.openxmlformats.org/drawingml/2006/table">
            <a:tbl>
              <a:tblPr firstRow="1" bandRow="1"/>
              <a:tblGrid>
                <a:gridCol w="1299665">
                  <a:extLst>
                    <a:ext uri="{9D8B030D-6E8A-4147-A177-3AD203B41FA5}">
                      <a16:colId xmlns:a16="http://schemas.microsoft.com/office/drawing/2014/main" val="208949834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20698595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248015412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58398139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8146142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75170510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098531448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475080709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2824233776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3562133681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233895133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4127288454"/>
                    </a:ext>
                  </a:extLst>
                </a:gridCol>
                <a:gridCol w="770172">
                  <a:extLst>
                    <a:ext uri="{9D8B030D-6E8A-4147-A177-3AD203B41FA5}">
                      <a16:colId xmlns:a16="http://schemas.microsoft.com/office/drawing/2014/main" val="1389594799"/>
                    </a:ext>
                  </a:extLst>
                </a:gridCol>
              </a:tblGrid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947783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9647378"/>
                  </a:ext>
                </a:extLst>
              </a:tr>
              <a:tr h="570040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Milestones and deadlines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some 5GA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all 5GA and 6G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some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 all 5GA studies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5GA Stage 2 100%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44728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01302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maint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79830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exceptions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069965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48642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maint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974745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922867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647672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5GA work in Rel-20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072799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Duration of 6G study work in Rel-20 (tbc)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196491"/>
                  </a:ext>
                </a:extLst>
              </a:tr>
              <a:tr h="19001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3578412"/>
                  </a:ext>
                </a:extLst>
              </a:tr>
              <a:tr h="787804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TU's for Rel-20 March 25 -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05453"/>
                  </a:ext>
                </a:extLst>
              </a:tr>
              <a:tr h="905357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TU's for 6G after September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0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187413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1"/>
                </a:solidFill>
              </a:rPr>
              <a:t>SA2 </a:t>
            </a:r>
            <a:r>
              <a:rPr lang="en-GB" altLang="en-US" b="1" dirty="0" smtClean="0">
                <a:solidFill>
                  <a:schemeClr val="tx1"/>
                </a:solidFill>
              </a:rPr>
              <a:t>Rel-20</a:t>
            </a:r>
            <a:r>
              <a:rPr lang="en-GB" altLang="en-US" dirty="0" smtClean="0">
                <a:solidFill>
                  <a:schemeClr val="tx1"/>
                </a:solidFill>
              </a:rPr>
              <a:t> </a:t>
            </a:r>
            <a:r>
              <a:rPr lang="en-GB" altLang="en-US" dirty="0">
                <a:solidFill>
                  <a:schemeClr val="tx1"/>
                </a:solidFill>
              </a:rPr>
              <a:t>capacity summary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SA2 </a:t>
            </a:r>
            <a:r>
              <a:rPr lang="en-US" sz="2000" dirty="0" smtClean="0"/>
              <a:t>capacity (March 2025 – September 2026):</a:t>
            </a:r>
            <a:endParaRPr lang="en-US" sz="2000" dirty="0"/>
          </a:p>
          <a:p>
            <a:pPr lvl="1"/>
            <a:r>
              <a:rPr lang="en-US" sz="1800" dirty="0"/>
              <a:t>Max </a:t>
            </a:r>
            <a:r>
              <a:rPr lang="en-US" sz="1800" dirty="0" smtClean="0"/>
              <a:t>TU’s for release planning purposes: 157</a:t>
            </a:r>
            <a:endParaRPr lang="en-US" sz="1800" dirty="0"/>
          </a:p>
          <a:p>
            <a:pPr lvl="2"/>
            <a:r>
              <a:rPr lang="en-US" sz="1600" dirty="0" smtClean="0"/>
              <a:t>For 5G Advanced SIDs and WIDs, and 6G SID</a:t>
            </a:r>
            <a:endParaRPr lang="en-US" sz="1600" dirty="0"/>
          </a:p>
          <a:p>
            <a:pPr lvl="1"/>
            <a:r>
              <a:rPr lang="en-US" sz="1800" dirty="0" smtClean="0"/>
              <a:t>Max number of SIs/WIs: 7- 9 (5G Advanced) – Note: this doesn’t have consensus</a:t>
            </a:r>
          </a:p>
          <a:p>
            <a:pPr lvl="2"/>
            <a:r>
              <a:rPr lang="en-US" altLang="en-US" sz="1600" dirty="0" smtClean="0"/>
              <a:t>Note: one feature made up of SI+WI is counted as one item</a:t>
            </a:r>
          </a:p>
          <a:p>
            <a:pPr lvl="1"/>
            <a:r>
              <a:rPr lang="en-US" sz="1800" dirty="0" smtClean="0"/>
              <a:t>Max </a:t>
            </a:r>
            <a:r>
              <a:rPr lang="en-US" sz="1800" dirty="0"/>
              <a:t>TUs per Feature: </a:t>
            </a:r>
            <a:r>
              <a:rPr lang="en-US" sz="1800" dirty="0" smtClean="0"/>
              <a:t>2 TU’s per meeting (excluding the 6G study)</a:t>
            </a:r>
          </a:p>
          <a:p>
            <a:pPr lvl="1"/>
            <a:r>
              <a:rPr lang="en-US" sz="1800" dirty="0" smtClean="0"/>
              <a:t>Max TU’s overall per feature: 14 TU (</a:t>
            </a:r>
            <a:r>
              <a:rPr lang="en-US" sz="1800" dirty="0"/>
              <a:t>excluding the 6G study</a:t>
            </a:r>
            <a:r>
              <a:rPr lang="en-US" sz="1800" dirty="0" smtClean="0"/>
              <a:t>)</a:t>
            </a:r>
            <a:endParaRPr lang="en-US" sz="1800" dirty="0"/>
          </a:p>
          <a:p>
            <a:r>
              <a:rPr lang="en-US" altLang="en-US" sz="1800" dirty="0" smtClean="0"/>
              <a:t>Additional TU’s for 6G study after September 2026: 30 (if study is to complete by December 2026) </a:t>
            </a:r>
            <a:endParaRPr lang="en-US" altLang="en-US" sz="1600" dirty="0" smtClean="0"/>
          </a:p>
          <a:p>
            <a:r>
              <a:rPr lang="en-US" altLang="en-US" sz="2000" dirty="0" smtClean="0"/>
              <a:t>Assumptions</a:t>
            </a:r>
            <a:endParaRPr lang="en-US" altLang="en-US" sz="2000" dirty="0"/>
          </a:p>
          <a:p>
            <a:pPr lvl="1"/>
            <a:r>
              <a:rPr lang="en-US" altLang="en-US" sz="1800" dirty="0" smtClean="0"/>
              <a:t>Number </a:t>
            </a:r>
            <a:r>
              <a:rPr lang="en-US" altLang="en-US" sz="1800" dirty="0"/>
              <a:t>of meetings: </a:t>
            </a:r>
            <a:r>
              <a:rPr lang="en-US" altLang="en-US" sz="1800" dirty="0" smtClean="0"/>
              <a:t>9</a:t>
            </a:r>
            <a:endParaRPr lang="en-US" altLang="en-US" sz="1800" dirty="0"/>
          </a:p>
          <a:p>
            <a:pPr lvl="1"/>
            <a:r>
              <a:rPr lang="en-US" altLang="en-US" sz="1800" dirty="0"/>
              <a:t>Expected total TUs per meeting (for all releases): </a:t>
            </a:r>
            <a:r>
              <a:rPr lang="en-US" altLang="en-US" sz="1800" dirty="0" smtClean="0"/>
              <a:t>30</a:t>
            </a:r>
            <a:endParaRPr lang="en-US" altLang="en-US" sz="1800" dirty="0"/>
          </a:p>
          <a:p>
            <a:pPr lvl="1"/>
            <a:r>
              <a:rPr lang="en-US" altLang="en-US" sz="1800" dirty="0"/>
              <a:t>Total TUs (for all releases): </a:t>
            </a:r>
            <a:r>
              <a:rPr lang="en-US" altLang="en-US" sz="1800" dirty="0" smtClean="0"/>
              <a:t>270</a:t>
            </a:r>
            <a:endParaRPr lang="en-US" altLang="en-US" sz="1800" dirty="0"/>
          </a:p>
          <a:p>
            <a:pPr lvl="1"/>
            <a:r>
              <a:rPr lang="en-US" altLang="en-US" sz="1800" dirty="0"/>
              <a:t>TUs for maintenance of past releases: </a:t>
            </a:r>
            <a:r>
              <a:rPr lang="en-US" altLang="en-US" sz="1800" dirty="0" smtClean="0"/>
              <a:t>86</a:t>
            </a:r>
          </a:p>
          <a:p>
            <a:pPr lvl="1"/>
            <a:r>
              <a:rPr lang="en-US" altLang="en-US" sz="1800" dirty="0" smtClean="0"/>
              <a:t>TUs for additional buffer: 27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105140</TotalTime>
  <Words>406</Words>
  <Application>Microsoft Office PowerPoint</Application>
  <PresentationFormat>Widescreen</PresentationFormat>
  <Paragraphs>190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Rel-20 TU capacity</vt:lpstr>
      <vt:lpstr>Summary of TU plan</vt:lpstr>
      <vt:lpstr>SA2 Rel-20 capacity summary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1120</cp:revision>
  <cp:lastPrinted>2023-08-02T08:25:48Z</cp:lastPrinted>
  <dcterms:created xsi:type="dcterms:W3CDTF">2018-05-24T11:49:12Z</dcterms:created>
  <dcterms:modified xsi:type="dcterms:W3CDTF">2024-11-29T15:49:15Z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